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4" r:id="rId1"/>
  </p:sldMasterIdLst>
  <p:notesMasterIdLst>
    <p:notesMasterId r:id="rId32"/>
  </p:notesMasterIdLst>
  <p:handoutMasterIdLst>
    <p:handoutMasterId r:id="rId33"/>
  </p:handoutMasterIdLst>
  <p:sldIdLst>
    <p:sldId id="256" r:id="rId2"/>
    <p:sldId id="371" r:id="rId3"/>
    <p:sldId id="417" r:id="rId4"/>
    <p:sldId id="419" r:id="rId5"/>
    <p:sldId id="420" r:id="rId6"/>
    <p:sldId id="418" r:id="rId7"/>
    <p:sldId id="399" r:id="rId8"/>
    <p:sldId id="400" r:id="rId9"/>
    <p:sldId id="401" r:id="rId10"/>
    <p:sldId id="402" r:id="rId11"/>
    <p:sldId id="403" r:id="rId12"/>
    <p:sldId id="398" r:id="rId13"/>
    <p:sldId id="373" r:id="rId14"/>
    <p:sldId id="409" r:id="rId15"/>
    <p:sldId id="411" r:id="rId16"/>
    <p:sldId id="412" r:id="rId17"/>
    <p:sldId id="414" r:id="rId18"/>
    <p:sldId id="416" r:id="rId19"/>
    <p:sldId id="421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394" r:id="rId30"/>
    <p:sldId id="43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417"/>
            <p14:sldId id="419"/>
            <p14:sldId id="420"/>
            <p14:sldId id="418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  <p14:sldId id="403"/>
          </p14:sldIdLst>
        </p14:section>
        <p14:section name="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9"/>
            <p14:sldId id="411"/>
            <p14:sldId id="412"/>
            <p14:sldId id="414"/>
            <p14:sldId id="416"/>
          </p14:sldIdLst>
        </p14:section>
        <p14:section name="Esperimenti" id="{CD00C3E4-ABDC-4449-B832-C3520E2BE468}">
          <p14:sldIdLst>
            <p14:sldId id="421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394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93844" autoAdjust="0"/>
  </p:normalViewPr>
  <p:slideViewPr>
    <p:cSldViewPr snapToGrid="0" snapToObjects="1">
      <p:cViewPr varScale="1">
        <p:scale>
          <a:sx n="80" d="100"/>
          <a:sy n="80" d="100"/>
        </p:scale>
        <p:origin x="44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A95F-3D97-4DD9-812B-E28B2366EA0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E8D3-D97D-4077-A500-759F97F767F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A88A-91F4-49D2-BA75-7374F39BEA6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F64F-EAC5-4F88-BF26-82F0F399978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BFE4-7B0C-4153-85D1-022B9875553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B1C9-E508-491F-9FE8-836FD5EF324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057A-DCA5-4C01-9179-46B620C5283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541E-62D9-43BB-BDE8-BA47EB5FCB75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B786-B757-4FFB-8107-9AF008A6023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5307-FB6A-4DB4-BF94-EEBFF839392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DEE-08A1-4A4F-8E6D-9809A1B21D6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7563D-4503-4BD4-8968-324930C8380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0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85" y="2648366"/>
            <a:ext cx="8816723" cy="874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Bayesian Neural Networks By Exploiting </a:t>
            </a:r>
            <a:r>
              <a:rPr lang="it-IT" sz="2400" noProof="0" dirty="0" err="1">
                <a:latin typeface="Rubik" panose="00000500000000000000" pitchFamily="2" charset="-79"/>
                <a:cs typeface="Rubik" panose="00000500000000000000" pitchFamily="2" charset="-79"/>
              </a:rPr>
              <a:t>Uncertainty</a:t>
            </a:r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326" y="4322719"/>
            <a:ext cx="1694094" cy="87456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it-IT" sz="1600" noProof="0" dirty="0">
                <a:latin typeface="Rubik" panose="00000500000000000000" pitchFamily="2" charset="-79"/>
                <a:cs typeface="Rubik" panose="00000500000000000000" pitchFamily="2" charset="-79"/>
              </a:rPr>
              <a:t>Candidato:</a:t>
            </a:r>
          </a:p>
          <a:p>
            <a:pPr algn="l"/>
            <a:r>
              <a:rPr lang="it-IT" sz="1600" b="1" noProof="0" dirty="0">
                <a:latin typeface="Rubik" panose="00000500000000000000" pitchFamily="2" charset="-79"/>
                <a:cs typeface="Rubik" panose="00000500000000000000" pitchFamily="2" charset="-79"/>
              </a:rPr>
              <a:t>Wasim Essbai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5D43417-D627-F628-22D4-BEC4A32D1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622699"/>
              </p:ext>
            </p:extLst>
          </p:nvPr>
        </p:nvGraphicFramePr>
        <p:xfrm>
          <a:off x="5148702" y="262786"/>
          <a:ext cx="12334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34227" imgH="1135088" progId="Acrobat.Document.DC">
                  <p:embed/>
                </p:oleObj>
              </mc:Choice>
              <mc:Fallback>
                <p:oleObj name="Acrobat Document" r:id="rId2" imgW="1234227" imgH="113508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702" y="262786"/>
                        <a:ext cx="123348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61BE96-3FBC-F997-1650-25BBC851C730}"/>
              </a:ext>
            </a:extLst>
          </p:cNvPr>
          <p:cNvSpPr txBox="1"/>
          <p:nvPr/>
        </p:nvSpPr>
        <p:spPr>
          <a:xfrm>
            <a:off x="3950205" y="1503452"/>
            <a:ext cx="363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Università degli Studi di Bergamo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F3785-B006-3D9C-25FD-BF5859D7A05A}"/>
              </a:ext>
            </a:extLst>
          </p:cNvPr>
          <p:cNvSpPr txBox="1"/>
          <p:nvPr/>
        </p:nvSpPr>
        <p:spPr>
          <a:xfrm>
            <a:off x="1813369" y="1903562"/>
            <a:ext cx="790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Dipartimento di ingegneria Gestionale, dell’informazione della produzione</a:t>
            </a:r>
            <a:endParaRPr lang="it-IT" sz="20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B3E1040-A1D0-720F-AEF4-D786DFEAFBE2}"/>
              </a:ext>
            </a:extLst>
          </p:cNvPr>
          <p:cNvSpPr txBox="1">
            <a:spLocks/>
          </p:cNvSpPr>
          <p:nvPr/>
        </p:nvSpPr>
        <p:spPr>
          <a:xfrm>
            <a:off x="535479" y="3742696"/>
            <a:ext cx="2555775" cy="702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Relatore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Prof. Angelo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641EEF99-BDCF-505A-49ED-997FD85B531F}"/>
              </a:ext>
            </a:extLst>
          </p:cNvPr>
          <p:cNvSpPr txBox="1">
            <a:spLocks/>
          </p:cNvSpPr>
          <p:nvPr/>
        </p:nvSpPr>
        <p:spPr>
          <a:xfrm>
            <a:off x="535480" y="4528205"/>
            <a:ext cx="2555775" cy="87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Correlatori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. Andrea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Bombarda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Dott.ssa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Silvia Bonfanti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C6908BBA-EB1E-6BAD-4903-392BFCA7ED3A}"/>
              </a:ext>
            </a:extLst>
          </p:cNvPr>
          <p:cNvSpPr txBox="1">
            <a:spLocks/>
          </p:cNvSpPr>
          <p:nvPr/>
        </p:nvSpPr>
        <p:spPr>
          <a:xfrm>
            <a:off x="4597286" y="5577312"/>
            <a:ext cx="299742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Anno </a:t>
            </a:r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Accademico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4" y="2322927"/>
            <a:ext cx="4487428" cy="3688297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14" y="2322927"/>
            <a:ext cx="4387537" cy="368829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D58453-77FC-6455-8657-FFCC346C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 err="1"/>
              <a:t>Uncertainty</a:t>
            </a:r>
            <a:r>
              <a:rPr lang="it-IT" sz="3500" noProof="0" dirty="0"/>
              <a:t> penalization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600692E-D9F6-68DB-BE37-9C90F2D34B27}"/>
              </a:ext>
            </a:extLst>
          </p:cNvPr>
          <p:cNvSpPr/>
          <p:nvPr/>
        </p:nvSpPr>
        <p:spPr>
          <a:xfrm>
            <a:off x="6383045" y="745724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B5E8742-B8AA-4240-432D-8E8387BA2042}"/>
              </a:ext>
            </a:extLst>
          </p:cNvPr>
          <p:cNvSpPr/>
          <p:nvPr/>
        </p:nvSpPr>
        <p:spPr>
          <a:xfrm>
            <a:off x="6383045" y="1223638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A8BC21-F12C-3DC0-A930-4AB4FC5FF3BA}"/>
              </a:ext>
            </a:extLst>
          </p:cNvPr>
          <p:cNvSpPr/>
          <p:nvPr/>
        </p:nvSpPr>
        <p:spPr>
          <a:xfrm>
            <a:off x="6383045" y="1722267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907B576-23BC-4950-AFA7-1243C8197BF4}"/>
              </a:ext>
            </a:extLst>
          </p:cNvPr>
          <p:cNvSpPr/>
          <p:nvPr/>
        </p:nvSpPr>
        <p:spPr>
          <a:xfrm>
            <a:off x="6400801" y="2433960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6CB492-DEA3-0886-872A-FEE8731FA826}"/>
              </a:ext>
            </a:extLst>
          </p:cNvPr>
          <p:cNvSpPr txBox="1"/>
          <p:nvPr/>
        </p:nvSpPr>
        <p:spPr>
          <a:xfrm rot="16200000">
            <a:off x="5989753" y="1740307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/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blipFill>
                <a:blip r:embed="rId3"/>
                <a:stretch>
                  <a:fillRect l="-9375" r="-2083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/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blipFill>
                <a:blip r:embed="rId4"/>
                <a:stretch>
                  <a:fillRect l="-9091" r="-404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/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blipFill>
                <a:blip r:embed="rId5"/>
                <a:stretch>
                  <a:fillRect l="-9091" r="-404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/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blipFill>
                <a:blip r:embed="rId6"/>
                <a:stretch>
                  <a:fillRect l="-8824" r="-98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1B58E3-F0BA-4362-6D44-297704E17126}"/>
              </a:ext>
            </a:extLst>
          </p:cNvPr>
          <p:cNvSpPr txBox="1"/>
          <p:nvPr/>
        </p:nvSpPr>
        <p:spPr>
          <a:xfrm>
            <a:off x="5947877" y="94316"/>
            <a:ext cx="123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Output layer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57C48-F471-E924-C532-19E9244E3A49}"/>
              </a:ext>
            </a:extLst>
          </p:cNvPr>
          <p:cNvSpPr/>
          <p:nvPr/>
        </p:nvSpPr>
        <p:spPr>
          <a:xfrm>
            <a:off x="4687410" y="648070"/>
            <a:ext cx="1260467" cy="220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L-1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DEDA067-704E-9507-B39B-F3A42D6433F6}"/>
              </a:ext>
            </a:extLst>
          </p:cNvPr>
          <p:cNvSpPr/>
          <p:nvPr/>
        </p:nvSpPr>
        <p:spPr>
          <a:xfrm>
            <a:off x="5947877" y="1569867"/>
            <a:ext cx="367675" cy="279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/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dirty="0"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276DD73-3D2B-C1FE-C7F3-E88D22F39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42" y="2978896"/>
            <a:ext cx="3755335" cy="3039731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553EA0B-3340-2D98-CE65-C6ECD3706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280" y="2978896"/>
            <a:ext cx="3754407" cy="3080539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D02E462-B834-FC0C-4C6C-2F9E0A02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722EA0-73DE-1A57-FD37-FFB01440AB87}"/>
              </a:ext>
            </a:extLst>
          </p:cNvPr>
          <p:cNvSpPr txBox="1"/>
          <p:nvPr/>
        </p:nvSpPr>
        <p:spPr>
          <a:xfrm>
            <a:off x="8826987" y="3807756"/>
            <a:ext cx="3284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Usando questo approccio l’accuracy non migliora, bensì oscilla attorno al valore nominale.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Alterazioni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27" y="1365564"/>
            <a:ext cx="5826473" cy="2606772"/>
          </a:xfrm>
        </p:spPr>
        <p:txBody>
          <a:bodyPr anchor="ctr">
            <a:noAutofit/>
          </a:bodyPr>
          <a:lstStyle/>
          <a:p>
            <a:r>
              <a:rPr lang="it-IT" sz="2000" noProof="0" dirty="0"/>
              <a:t>Trasformazione di un dato in input per simulare possibili problemi nel mondo reale</a:t>
            </a:r>
          </a:p>
          <a:p>
            <a:r>
              <a:rPr lang="it-IT" sz="2000" noProof="0" dirty="0"/>
              <a:t>Un’alterazione può realizzarsi in un determinato range di valori</a:t>
            </a:r>
          </a:p>
          <a:p>
            <a:pPr lvl="1"/>
            <a:r>
              <a:rPr lang="it-IT" sz="2000" noProof="0" dirty="0"/>
              <a:t>Esempio: aumento luminosità +- 10%</a:t>
            </a:r>
          </a:p>
          <a:p>
            <a:r>
              <a:rPr lang="it-IT" sz="2400" noProof="0" dirty="0"/>
              <a:t>Definite da un </a:t>
            </a:r>
            <a:r>
              <a:rPr lang="it-IT" sz="2400" b="1" noProof="0" dirty="0"/>
              <a:t>esperto di dominio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6" y="4189050"/>
            <a:ext cx="5128096" cy="173073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5FA4F81-B18B-5299-CCD6-1EF1A543672D}"/>
              </a:ext>
            </a:extLst>
          </p:cNvPr>
          <p:cNvSpPr txBox="1">
            <a:spLocks/>
          </p:cNvSpPr>
          <p:nvPr/>
        </p:nvSpPr>
        <p:spPr>
          <a:xfrm>
            <a:off x="7782503" y="1807914"/>
            <a:ext cx="3726006" cy="28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Alterazioni</a:t>
            </a:r>
            <a:r>
              <a:rPr lang="en-US" sz="2400" b="1" dirty="0"/>
              <a:t> considerate:</a:t>
            </a:r>
          </a:p>
          <a:p>
            <a:pPr lvl="1"/>
            <a:r>
              <a:rPr lang="en-US" sz="2000" dirty="0" err="1"/>
              <a:t>Rumore</a:t>
            </a:r>
            <a:r>
              <a:rPr lang="en-US" sz="2000" dirty="0"/>
              <a:t> </a:t>
            </a:r>
            <a:r>
              <a:rPr lang="en-US" sz="2000" dirty="0" err="1"/>
              <a:t>gaussiano</a:t>
            </a:r>
            <a:endParaRPr lang="en-US" sz="2000" dirty="0"/>
          </a:p>
          <a:p>
            <a:pPr lvl="1"/>
            <a:r>
              <a:rPr lang="en-US" sz="2000" dirty="0" err="1"/>
              <a:t>Sfocatura</a:t>
            </a:r>
            <a:endParaRPr lang="en-US" sz="2000" dirty="0"/>
          </a:p>
          <a:p>
            <a:pPr lvl="1"/>
            <a:r>
              <a:rPr lang="en-US" sz="2000" dirty="0" err="1"/>
              <a:t>Luminosità</a:t>
            </a:r>
            <a:endParaRPr lang="en-US" sz="2000" dirty="0"/>
          </a:p>
          <a:p>
            <a:pPr lvl="1"/>
            <a:r>
              <a:rPr lang="en-US" sz="2000" dirty="0" err="1"/>
              <a:t>Traslazione</a:t>
            </a:r>
            <a:endParaRPr lang="en-US" sz="2000" dirty="0"/>
          </a:p>
          <a:p>
            <a:pPr lvl="1"/>
            <a:r>
              <a:rPr lang="en-US" sz="2000" dirty="0"/>
              <a:t>Zoom</a:t>
            </a:r>
          </a:p>
          <a:p>
            <a:pPr lvl="1"/>
            <a:r>
              <a:rPr lang="en-US" sz="2000" dirty="0" err="1"/>
              <a:t>Compressione</a:t>
            </a:r>
            <a:endParaRPr lang="en-US" sz="2000" dirty="0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733B39D1-25C8-8E5A-49F4-26E62C02F22C}"/>
              </a:ext>
            </a:extLst>
          </p:cNvPr>
          <p:cNvSpPr/>
          <p:nvPr/>
        </p:nvSpPr>
        <p:spPr>
          <a:xfrm>
            <a:off x="6440488" y="3103417"/>
            <a:ext cx="609600" cy="942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EE6E7C-017A-6E81-C9D1-502FD357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it-IT" noProof="0" dirty="0"/>
              <a:t>Robustezza: intuizione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6" y="898875"/>
            <a:ext cx="6321158" cy="1640676"/>
          </a:xfrm>
        </p:spPr>
        <p:txBody>
          <a:bodyPr>
            <a:noAutofit/>
          </a:bodyPr>
          <a:lstStyle/>
          <a:p>
            <a:r>
              <a:rPr lang="it-IT" noProof="0" dirty="0"/>
              <a:t>Alterando i dati, l’</a:t>
            </a:r>
            <a:r>
              <a:rPr lang="it-IT" u="sng" noProof="0" dirty="0"/>
              <a:t>accuracy</a:t>
            </a:r>
            <a:r>
              <a:rPr lang="it-IT" noProof="0" dirty="0"/>
              <a:t> diminuisce</a:t>
            </a:r>
          </a:p>
          <a:p>
            <a:r>
              <a:rPr lang="it-IT" noProof="0" dirty="0"/>
              <a:t>L’accuracy non deve scendere sotto una certa soglia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18923" b="-2"/>
          <a:stretch/>
        </p:blipFill>
        <p:spPr>
          <a:xfrm>
            <a:off x="7153524" y="757491"/>
            <a:ext cx="2727297" cy="2489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sopra la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soglia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desiderata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8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Livello</a:t>
            </a:r>
            <a:r>
              <a:rPr lang="en-US" dirty="0"/>
              <a:t> </a:t>
            </a:r>
            <a:r>
              <a:rPr lang="en-US" dirty="0" err="1"/>
              <a:t>alterazione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5FDE01-F74F-88A6-A539-F2862E66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4" grpId="0" animBg="1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>
            <a:normAutofit fontScale="90000"/>
          </a:bodyPr>
          <a:lstStyle/>
          <a:p>
            <a:r>
              <a:rPr lang="it-IT" noProof="0" dirty="0"/>
              <a:t>Robustezza: definizione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9308C-F5B5-CE14-98EC-7CCE1F0C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4"/>
          <a:stretch/>
        </p:blipFill>
        <p:spPr>
          <a:xfrm>
            <a:off x="236035" y="1139688"/>
            <a:ext cx="6287045" cy="573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FF52DA-0F03-FF11-00A4-A1AB77B3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3"/>
          <a:stretch/>
        </p:blipFill>
        <p:spPr>
          <a:xfrm>
            <a:off x="236035" y="1671146"/>
            <a:ext cx="6370872" cy="150699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88" y="1713186"/>
            <a:ext cx="5521877" cy="416996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54814D-15B5-E7A6-57E0-0B5AC3A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contro l’indecisione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20555B3-035D-2443-493B-4B13C486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75" y="1786759"/>
            <a:ext cx="10104050" cy="3273807"/>
          </a:xfr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655648-D622-8577-C5EF-F120B19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Si possono combinare le due metriche?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2027915"/>
            <a:ext cx="10515600" cy="19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riflettere</a:t>
            </a:r>
            <a:r>
              <a:rPr lang="en-US" dirty="0"/>
              <a:t> </a:t>
            </a:r>
            <a:r>
              <a:rPr lang="en-US" dirty="0" err="1"/>
              <a:t>l’accuracy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la rete non </a:t>
            </a:r>
            <a:r>
              <a:rPr lang="en-US" dirty="0" err="1"/>
              <a:t>emette</a:t>
            </a:r>
            <a:r>
              <a:rPr lang="en-US" dirty="0"/>
              <a:t> </a:t>
            </a:r>
            <a:r>
              <a:rPr lang="en-US" dirty="0" err="1"/>
              <a:t>sconosciuti</a:t>
            </a:r>
            <a:endParaRPr lang="en-US" dirty="0"/>
          </a:p>
          <a:p>
            <a:pPr algn="l"/>
            <a:r>
              <a:rPr lang="it-IT" sz="2800" b="0" i="0" u="none" strike="noStrike" baseline="0" dirty="0">
                <a:latin typeface="CMR10"/>
              </a:rPr>
              <a:t>Quando ci sono sconosciuti la nuova metrica deve essere minore dell’accuracy</a:t>
            </a:r>
            <a:endParaRPr lang="it-IT" dirty="0"/>
          </a:p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A661BC-B80A-6001-95FC-D4273B27DAF7}"/>
              </a:ext>
            </a:extLst>
          </p:cNvPr>
          <p:cNvSpPr txBox="1"/>
          <p:nvPr/>
        </p:nvSpPr>
        <p:spPr>
          <a:xfrm>
            <a:off x="1695634" y="4864963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Idea: usare un rapporto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2C49AA-701E-6CDF-1C92-386B0335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5"/>
          <a:stretch/>
        </p:blipFill>
        <p:spPr>
          <a:xfrm>
            <a:off x="5031520" y="4529813"/>
            <a:ext cx="3842724" cy="9962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90BB16-4E0F-45DF-402B-D365EEBC8CF6}"/>
              </a:ext>
            </a:extLst>
          </p:cNvPr>
          <p:cNvSpPr txBox="1"/>
          <p:nvPr/>
        </p:nvSpPr>
        <p:spPr>
          <a:xfrm>
            <a:off x="5769577" y="5420612"/>
            <a:ext cx="316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Prende il nome di </a:t>
            </a:r>
            <a:r>
              <a:rPr lang="it-IT" b="1" u="sng" dirty="0"/>
              <a:t>effectiveness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29156C-9848-78CA-1304-1501FE67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Effectiveness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617141-F6ED-5570-3FE7-D0B660F3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4" y="1690688"/>
            <a:ext cx="9354251" cy="132556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D92D1F-23E9-5FBC-655E-1419A5C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2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aumentata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CB9E54-2509-5386-5AF5-0D05E29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79" y="1690689"/>
            <a:ext cx="9681842" cy="286019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3BD2A0-A6F3-B11E-0EFD-F850ADC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3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Immagine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D07099E-27EA-4E86-173D-04887123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089"/>
            <a:ext cx="4644750" cy="3960000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8975DEB-535A-78E9-333F-2DC46604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6" y="1822089"/>
            <a:ext cx="4644749" cy="396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F700A-900F-1C84-512A-FA2F857A2507}"/>
              </a:ext>
            </a:extLst>
          </p:cNvPr>
          <p:cNvSpPr txBox="1"/>
          <p:nvPr/>
        </p:nvSpPr>
        <p:spPr>
          <a:xfrm>
            <a:off x="8977842" y="57195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BNN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E3471E-8183-D29E-3B3A-A54D8EE2E5B0}"/>
              </a:ext>
            </a:extLst>
          </p:cNvPr>
          <p:cNvSpPr txBox="1"/>
          <p:nvPr/>
        </p:nvSpPr>
        <p:spPr>
          <a:xfrm>
            <a:off x="2606299" y="5719596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 NN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Risultati senza uso di incertezza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/>
              <p:nvPr/>
            </p:nvSpPr>
            <p:spPr>
              <a:xfrm>
                <a:off x="2895600" y="2822038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=0.9681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822038"/>
                <a:ext cx="2381250" cy="246221"/>
              </a:xfrm>
              <a:prstGeom prst="rect">
                <a:avLst/>
              </a:prstGeom>
              <a:blipFill>
                <a:blip r:embed="rId4"/>
                <a:stretch>
                  <a:fillRect r="-256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8791575" y="2822037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=0.9740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575" y="2822037"/>
                <a:ext cx="2381250" cy="246221"/>
              </a:xfrm>
              <a:prstGeom prst="rect">
                <a:avLst/>
              </a:prstGeom>
              <a:blipFill>
                <a:blip r:embed="rId5"/>
                <a:stretch>
                  <a:fillRect r="-51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5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it-IT" noProof="0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262"/>
            <a:ext cx="10771871" cy="1763416"/>
          </a:xfrm>
        </p:spPr>
        <p:txBody>
          <a:bodyPr>
            <a:normAutofit/>
          </a:bodyPr>
          <a:lstStyle/>
          <a:p>
            <a:r>
              <a:rPr lang="it-IT" sz="2400" noProof="0" dirty="0"/>
              <a:t>Impiego di modelli di machine learning in diversi settori, spesso eseguendo funzioni </a:t>
            </a:r>
            <a:r>
              <a:rPr lang="it-IT" sz="2400" b="1" noProof="0" dirty="0"/>
              <a:t>critiche</a:t>
            </a:r>
            <a:endParaRPr lang="it-IT" sz="2400" noProof="0" dirty="0"/>
          </a:p>
          <a:p>
            <a:r>
              <a:rPr lang="it-IT" sz="2400" noProof="0" dirty="0"/>
              <a:t>Apprendimento direttamente dai dati</a:t>
            </a:r>
          </a:p>
          <a:p>
            <a:r>
              <a:rPr lang="it-IT" sz="2400" noProof="0" dirty="0"/>
              <a:t>Utilizzo a </a:t>
            </a:r>
            <a:r>
              <a:rPr lang="it-IT" sz="2400" b="1" noProof="0" dirty="0"/>
              <a:t>scatola nera</a:t>
            </a:r>
            <a:endParaRPr lang="it-IT" sz="2400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75426C-DE47-D583-EEC0-A8F021E75DA2}"/>
              </a:ext>
            </a:extLst>
          </p:cNvPr>
          <p:cNvSpPr txBox="1"/>
          <p:nvPr/>
        </p:nvSpPr>
        <p:spPr>
          <a:xfrm>
            <a:off x="3952042" y="4177727"/>
            <a:ext cx="4287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i dati non sono rappresentativi?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ci sono perturbazioni nelle condizioni operative?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81A18-A7ED-2B11-531E-35CA59FE45B0}"/>
              </a:ext>
            </a:extLst>
          </p:cNvPr>
          <p:cNvSpPr txBox="1"/>
          <p:nvPr/>
        </p:nvSpPr>
        <p:spPr>
          <a:xfrm>
            <a:off x="2994568" y="361366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ADC138-FE70-700C-DA97-CD6DE211DC06}"/>
              </a:ext>
            </a:extLst>
          </p:cNvPr>
          <p:cNvSpPr txBox="1"/>
          <p:nvPr/>
        </p:nvSpPr>
        <p:spPr>
          <a:xfrm>
            <a:off x="5036227" y="5475303"/>
            <a:ext cx="2119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 err="1">
                <a:solidFill>
                  <a:srgbClr val="FF0000"/>
                </a:solidFill>
              </a:rPr>
              <a:t>Robustezza</a:t>
            </a:r>
            <a:endParaRPr lang="it-IT" sz="3200" dirty="0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4C57E37-19B0-81E0-F42A-6FFD9B646EFB}"/>
              </a:ext>
            </a:extLst>
          </p:cNvPr>
          <p:cNvSpPr/>
          <p:nvPr/>
        </p:nvSpPr>
        <p:spPr>
          <a:xfrm>
            <a:off x="5878495" y="5246703"/>
            <a:ext cx="435006" cy="309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Carattere, biglietto da visita, memoria flash">
            <a:extLst>
              <a:ext uri="{FF2B5EF4-FFF2-40B4-BE49-F238E27FC236}">
                <a16:creationId xmlns:a16="http://schemas.microsoft.com/office/drawing/2014/main" id="{07B4AF2A-2170-A62A-FFE2-C795DF92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01" y="2120021"/>
            <a:ext cx="5296570" cy="1678311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0AAAFD-6AB3-3184-E945-2D30A5C4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Andamento incertezza</a:t>
            </a: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EDC9EE38-9497-1A9B-8727-438F3F57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2" y="2045532"/>
            <a:ext cx="4818000" cy="396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C34BA-4F57-251D-4F62-9057DF29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40" y="2045532"/>
            <a:ext cx="489225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22089"/>
            <a:ext cx="3800250" cy="32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=0.9842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blipFill>
                <a:blip r:embed="rId3"/>
                <a:stretch>
                  <a:fillRect r="-51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88" y="1822089"/>
            <a:ext cx="3800250" cy="324000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476" y="1822089"/>
            <a:ext cx="379350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=0.9624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blipFill>
                <a:blip r:embed="rId6"/>
                <a:stretch>
                  <a:fillRect l="-227" r="-45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𝐺𝑎𝑢𝑠𝑠𝑖𝑎𝑛𝑁𝑜𝑖𝑠𝑒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=0.92</m:t>
                    </m:r>
                  </m:oMath>
                </a14:m>
                <a:r>
                  <a:rPr lang="it-IT" sz="1600" dirty="0"/>
                  <a:t>17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blipFill>
                <a:blip r:embed="rId7"/>
                <a:stretch>
                  <a:fillRect l="-1818" t="-24390" r="-2500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4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100" y="1822089"/>
            <a:ext cx="3800249" cy="32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epistemica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𝐺𝑎𝑢𝑠𝑠𝑖𝑎𝑛𝑁𝑜𝑖𝑠𝑒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r>
                  <a:rPr lang="it-IT" sz="1600" dirty="0"/>
                  <a:t>85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blipFill>
                <a:blip r:embed="rId3"/>
                <a:stretch>
                  <a:fillRect l="-2046" t="-2750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4788" y="1858651"/>
            <a:ext cx="3800250" cy="31668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0476" y="1822089"/>
            <a:ext cx="3793499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=0.9454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blipFill>
                <a:blip r:embed="rId6"/>
                <a:stretch>
                  <a:fillRect l="-227" r="-682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𝑏𝐴𝑢𝑔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=0.8989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blipFill>
                <a:blip r:embed="rId7"/>
                <a:stretch>
                  <a:fillRect l="-1136" r="-1591" b="-317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28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100" y="1822089"/>
            <a:ext cx="3800249" cy="32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la deviazione 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𝐺𝑎𝑢𝑠𝑠𝑖𝑎𝑛𝑁𝑜𝑖𝑠𝑒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it-IT" sz="1600" dirty="0"/>
                  <a:t>00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blipFill>
                <a:blip r:embed="rId3"/>
                <a:stretch>
                  <a:fillRect l="-2046" t="-2750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4788" y="1858651"/>
            <a:ext cx="3800250" cy="31668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0476" y="1822089"/>
            <a:ext cx="3793499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=0.9392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blipFill>
                <a:blip r:embed="rId6"/>
                <a:stretch>
                  <a:fillRect l="-227" r="-45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𝑏𝐴𝑢𝑔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=0.8954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blipFill>
                <a:blip r:embed="rId7"/>
                <a:stretch>
                  <a:fillRect l="-1136" r="-1591" b="-317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629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07099E-27EA-4E86-173D-04887123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2325" y="1822089"/>
            <a:ext cx="4636499" cy="396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8975DEB-535A-78E9-333F-2DC46604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4051" y="1822089"/>
            <a:ext cx="4636499" cy="396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F700A-900F-1C84-512A-FA2F857A2507}"/>
              </a:ext>
            </a:extLst>
          </p:cNvPr>
          <p:cNvSpPr txBox="1"/>
          <p:nvPr/>
        </p:nvSpPr>
        <p:spPr>
          <a:xfrm>
            <a:off x="8977842" y="57195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BNN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E3471E-8183-D29E-3B3A-A54D8EE2E5B0}"/>
              </a:ext>
            </a:extLst>
          </p:cNvPr>
          <p:cNvSpPr txBox="1"/>
          <p:nvPr/>
        </p:nvSpPr>
        <p:spPr>
          <a:xfrm>
            <a:off x="2606299" y="5719596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 NN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Risultati senza uso di incertezza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/>
              <p:nvPr/>
            </p:nvSpPr>
            <p:spPr>
              <a:xfrm>
                <a:off x="2320549" y="4671654"/>
                <a:ext cx="267055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0.8412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4671654"/>
                <a:ext cx="2670551" cy="246221"/>
              </a:xfrm>
              <a:prstGeom prst="rect">
                <a:avLst/>
              </a:prstGeom>
              <a:blipFill>
                <a:blip r:embed="rId4"/>
                <a:stretch>
                  <a:fillRect l="-1826" r="-205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8020050" y="4671653"/>
                <a:ext cx="27241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it-IT" sz="1600" dirty="0"/>
                        <m:t>8625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050" y="4671653"/>
                <a:ext cx="2724150" cy="246221"/>
              </a:xfrm>
              <a:prstGeom prst="rect">
                <a:avLst/>
              </a:prstGeom>
              <a:blipFill>
                <a:blip r:embed="rId5"/>
                <a:stretch>
                  <a:fillRect l="-224" r="-89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1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Andamento incertezza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C9EE38-9497-1A9B-8727-438F3F57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762" y="2045532"/>
            <a:ext cx="4818000" cy="39599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24C34BA-4F57-251D-4F62-9057DF29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1240" y="2045532"/>
            <a:ext cx="489224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6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100" y="1844786"/>
            <a:ext cx="3800250" cy="31946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=0.8994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blipFill>
                <a:blip r:embed="rId3"/>
                <a:stretch>
                  <a:fillRect l="-221" r="-44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8163" y="1822089"/>
            <a:ext cx="3793499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0476" y="1822089"/>
            <a:ext cx="3793499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=0.9065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blipFill>
                <a:blip r:embed="rId6"/>
                <a:stretch>
                  <a:fillRect r="-197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𝑉𝑒𝑟𝑡𝑖𝑐𝑎𝑙𝑇𝑟𝑎𝑛𝑠𝑙𝑎𝑡𝑖𝑜𝑛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it-IT" sz="1600" dirty="0"/>
                  <a:t>7863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blipFill>
                <a:blip r:embed="rId7"/>
                <a:stretch>
                  <a:fillRect l="-1616" t="-24390" r="-3434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114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100" y="1844786"/>
            <a:ext cx="3800249" cy="31946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epistemica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𝑉𝑒𝑟𝑡𝑖𝑐𝑎𝑙𝑇𝑟𝑎𝑛𝑠𝑙𝑎𝑡𝑖𝑜𝑛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r>
                  <a:rPr lang="it-IT" sz="1600" dirty="0"/>
                  <a:t>57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blipFill>
                <a:blip r:embed="rId3"/>
                <a:stretch>
                  <a:fillRect l="-1987" t="-2750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8163" y="1822089"/>
            <a:ext cx="3793499" cy="32399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0476" y="1822089"/>
            <a:ext cx="3793499" cy="323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=0.9102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𝑉𝑒𝑟𝑡𝑖𝑐𝑎𝑙𝑇𝑟𝑎𝑛𝑠𝑙𝑎𝑡𝑖𝑜𝑛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it-IT" sz="1600" dirty="0"/>
                  <a:t>7854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blipFill>
                <a:blip r:embed="rId7"/>
                <a:stretch>
                  <a:fillRect l="-1616" t="-24390" r="-3434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51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100" y="1844786"/>
            <a:ext cx="3800249" cy="31946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la deviazione 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=0.9120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blipFill>
                <a:blip r:embed="rId3"/>
                <a:stretch>
                  <a:fillRect l="-221" r="-44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8163" y="1822089"/>
            <a:ext cx="3793498" cy="32399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0476" y="1822089"/>
            <a:ext cx="3793498" cy="323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=0.8764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𝑉𝑒𝑟𝑡𝑖𝑐𝑎𝑙𝑇𝑟𝑎𝑛𝑠𝑙𝑎𝑡𝑖𝑜𝑛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it-IT" sz="1600" dirty="0"/>
                  <a:t>7693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blipFill>
                <a:blip r:embed="rId7"/>
                <a:stretch>
                  <a:fillRect l="-1616" t="-24390" r="-3434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89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873260"/>
            <a:ext cx="10515600" cy="3060689"/>
          </a:xfrm>
        </p:spPr>
        <p:txBody>
          <a:bodyPr>
            <a:normAutofit/>
          </a:bodyPr>
          <a:lstStyle/>
          <a:p>
            <a:r>
              <a:rPr lang="it-IT" noProof="0" dirty="0"/>
              <a:t>Le BNN usate senza incertezza non portano un miglioramento significativo rispetto alle reti neurali standard</a:t>
            </a:r>
          </a:p>
          <a:p>
            <a:r>
              <a:rPr lang="it-IT" noProof="0" dirty="0"/>
              <a:t>L’incertezza stimata aiuta a diminuire il numero di predizioni errate, aumentando intrinsecamente la robustezza della rete</a:t>
            </a:r>
          </a:p>
          <a:p>
            <a:r>
              <a:rPr lang="it-IT" noProof="0" dirty="0"/>
              <a:t>Usare solo accuracy non basta</a:t>
            </a:r>
          </a:p>
          <a:p>
            <a:r>
              <a:rPr lang="it-IT" noProof="0" dirty="0"/>
              <a:t>L’incertezza va inclusa nella valutazione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0688F4-2C62-7976-93EF-80E31D8D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492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it-IT" noProof="0" dirty="0"/>
              <a:t>Come valutare la robustezza delle reti neurali </a:t>
            </a:r>
            <a:r>
              <a:rPr lang="it-IT" noProof="0" dirty="0" err="1"/>
              <a:t>bayesiane</a:t>
            </a:r>
            <a:r>
              <a:rPr lang="it-IT" noProof="0" dirty="0"/>
              <a:t> (BNN)?</a:t>
            </a:r>
          </a:p>
          <a:p>
            <a:pPr>
              <a:spcAft>
                <a:spcPts val="600"/>
              </a:spcAft>
            </a:pPr>
            <a:r>
              <a:rPr lang="it-IT" noProof="0" dirty="0"/>
              <a:t>Le BNN sono più robuste delle reti neurali standard?</a:t>
            </a:r>
          </a:p>
          <a:p>
            <a:pPr>
              <a:spcAft>
                <a:spcPts val="600"/>
              </a:spcAft>
            </a:pPr>
            <a:r>
              <a:rPr lang="it-IT" noProof="0" dirty="0"/>
              <a:t>Si può usare la stima di incertezza per avere modelli più robusti?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C46F8F-540D-A061-DF39-954EDE1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85" y="2648366"/>
            <a:ext cx="8816723" cy="874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Bayesian Neural Networks By Exploiting </a:t>
            </a:r>
            <a:r>
              <a:rPr lang="it-IT" sz="2400" noProof="0" dirty="0" err="1">
                <a:latin typeface="Rubik" panose="00000500000000000000" pitchFamily="2" charset="-79"/>
                <a:cs typeface="Rubik" panose="00000500000000000000" pitchFamily="2" charset="-79"/>
              </a:rPr>
              <a:t>Uncertainty</a:t>
            </a:r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326" y="4322719"/>
            <a:ext cx="1694094" cy="87456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it-IT" sz="1600" noProof="0" dirty="0">
                <a:latin typeface="Rubik" panose="00000500000000000000" pitchFamily="2" charset="-79"/>
                <a:cs typeface="Rubik" panose="00000500000000000000" pitchFamily="2" charset="-79"/>
              </a:rPr>
              <a:t>Candidato:</a:t>
            </a:r>
          </a:p>
          <a:p>
            <a:pPr algn="l"/>
            <a:r>
              <a:rPr lang="it-IT" sz="1600" b="1" noProof="0" dirty="0">
                <a:latin typeface="Rubik" panose="00000500000000000000" pitchFamily="2" charset="-79"/>
                <a:cs typeface="Rubik" panose="00000500000000000000" pitchFamily="2" charset="-79"/>
              </a:rPr>
              <a:t>Wasim Essbai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5D43417-D627-F628-22D4-BEC4A32D1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702" y="262786"/>
          <a:ext cx="12334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34227" imgH="1135088" progId="Acrobat.Document.DC">
                  <p:embed/>
                </p:oleObj>
              </mc:Choice>
              <mc:Fallback>
                <p:oleObj name="Acrobat Document" r:id="rId2" imgW="1234227" imgH="1135088" progId="Acrobat.Document.DC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35D43417-D627-F628-22D4-BEC4A32D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702" y="262786"/>
                        <a:ext cx="123348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61BE96-3FBC-F997-1650-25BBC851C730}"/>
              </a:ext>
            </a:extLst>
          </p:cNvPr>
          <p:cNvSpPr txBox="1"/>
          <p:nvPr/>
        </p:nvSpPr>
        <p:spPr>
          <a:xfrm>
            <a:off x="3950205" y="1503452"/>
            <a:ext cx="363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Università degli Studi di Bergamo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F3785-B006-3D9C-25FD-BF5859D7A05A}"/>
              </a:ext>
            </a:extLst>
          </p:cNvPr>
          <p:cNvSpPr txBox="1"/>
          <p:nvPr/>
        </p:nvSpPr>
        <p:spPr>
          <a:xfrm>
            <a:off x="1813369" y="1903562"/>
            <a:ext cx="790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Dipartimento di ingegneria Gestionale, dell’informazione della produzione</a:t>
            </a:r>
            <a:endParaRPr lang="it-IT" sz="20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B3E1040-A1D0-720F-AEF4-D786DFEAFBE2}"/>
              </a:ext>
            </a:extLst>
          </p:cNvPr>
          <p:cNvSpPr txBox="1">
            <a:spLocks/>
          </p:cNvSpPr>
          <p:nvPr/>
        </p:nvSpPr>
        <p:spPr>
          <a:xfrm>
            <a:off x="535479" y="3742696"/>
            <a:ext cx="2555775" cy="702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Relatore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Prof. Angelo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641EEF99-BDCF-505A-49ED-997FD85B531F}"/>
              </a:ext>
            </a:extLst>
          </p:cNvPr>
          <p:cNvSpPr txBox="1">
            <a:spLocks/>
          </p:cNvSpPr>
          <p:nvPr/>
        </p:nvSpPr>
        <p:spPr>
          <a:xfrm>
            <a:off x="535480" y="4528205"/>
            <a:ext cx="2555775" cy="87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Correlatori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. Andrea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Bombarda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Dott.ssa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Silvia Bonfanti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C6908BBA-EB1E-6BAD-4903-392BFCA7ED3A}"/>
              </a:ext>
            </a:extLst>
          </p:cNvPr>
          <p:cNvSpPr txBox="1">
            <a:spLocks/>
          </p:cNvSpPr>
          <p:nvPr/>
        </p:nvSpPr>
        <p:spPr>
          <a:xfrm>
            <a:off x="4597286" y="5577312"/>
            <a:ext cx="299742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Anno </a:t>
            </a:r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Accademico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148512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CC2BE8A-354F-4CB3-35BD-20A033F5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4" t="7992" r="6403" b="3076"/>
          <a:stretch/>
        </p:blipFill>
        <p:spPr>
          <a:xfrm>
            <a:off x="3682967" y="2840939"/>
            <a:ext cx="4826063" cy="32214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Reti neurali</a:t>
            </a:r>
          </a:p>
        </p:txBody>
      </p:sp>
      <p:pic>
        <p:nvPicPr>
          <p:cNvPr id="6" name="Immagine 5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4D7DA7A5-19CF-869E-5A06-7EFE1CBAC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8" t="4429" r="19844" b="24828"/>
          <a:stretch/>
        </p:blipFill>
        <p:spPr>
          <a:xfrm>
            <a:off x="1667064" y="1487296"/>
            <a:ext cx="2395149" cy="13979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A09B08-A06F-16F0-50DA-683D4E42D887}"/>
              </a:ext>
            </a:extLst>
          </p:cNvPr>
          <p:cNvSpPr txBox="1"/>
          <p:nvPr/>
        </p:nvSpPr>
        <p:spPr>
          <a:xfrm>
            <a:off x="1955831" y="2919443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Neuron</a:t>
            </a:r>
            <a:r>
              <a:rPr lang="it-IT" dirty="0"/>
              <a:t> artificiale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49ECB77-1406-D6BC-2D7F-4B220CCE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189" y="973543"/>
            <a:ext cx="617273" cy="226333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266723-26B5-ABF0-82F6-E2F413AC389A}"/>
              </a:ext>
            </a:extLst>
          </p:cNvPr>
          <p:cNvSpPr txBox="1"/>
          <p:nvPr/>
        </p:nvSpPr>
        <p:spPr>
          <a:xfrm>
            <a:off x="8564974" y="3251790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Layer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C41D47D-7BD0-B855-82AB-7EB5E31B629C}"/>
              </a:ext>
            </a:extLst>
          </p:cNvPr>
          <p:cNvSpPr/>
          <p:nvPr/>
        </p:nvSpPr>
        <p:spPr>
          <a:xfrm>
            <a:off x="5412419" y="1781251"/>
            <a:ext cx="1367161" cy="81003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4825AA-EA7B-9276-8169-E245657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7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Reti neurali </a:t>
            </a:r>
            <a:r>
              <a:rPr lang="it-IT" noProof="0" dirty="0" err="1"/>
              <a:t>bayesiane</a:t>
            </a:r>
            <a:endParaRPr lang="it-IT" noProof="0" dirty="0"/>
          </a:p>
        </p:txBody>
      </p:sp>
      <p:pic>
        <p:nvPicPr>
          <p:cNvPr id="5" name="Immagine 4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50D999BE-58B9-BE2A-4ED2-1315821C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30" y="1666646"/>
            <a:ext cx="3025140" cy="2705100"/>
          </a:xfrm>
          <a:prstGeom prst="rect">
            <a:avLst/>
          </a:prstGeom>
        </p:spPr>
      </p:pic>
      <p:pic>
        <p:nvPicPr>
          <p:cNvPr id="9" name="Immagine 8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B5AE25FA-0A8B-A75C-A7D7-CA5FCB02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97" y="1690688"/>
            <a:ext cx="3177540" cy="275844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51BAA391-4565-284B-B243-042AC4D98E23}"/>
              </a:ext>
            </a:extLst>
          </p:cNvPr>
          <p:cNvSpPr/>
          <p:nvPr/>
        </p:nvSpPr>
        <p:spPr>
          <a:xfrm>
            <a:off x="4637269" y="2644765"/>
            <a:ext cx="1324303" cy="74886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D46293C-86D0-1074-6E9C-065B4284C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" t="19485" r="18150" b="13404"/>
          <a:stretch/>
        </p:blipFill>
        <p:spPr>
          <a:xfrm>
            <a:off x="3870103" y="4135776"/>
            <a:ext cx="2917461" cy="10365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AF5648-63ED-6D82-7260-71DB5C4A7F67}"/>
              </a:ext>
            </a:extLst>
          </p:cNvPr>
          <p:cNvSpPr txBox="1"/>
          <p:nvPr/>
        </p:nvSpPr>
        <p:spPr>
          <a:xfrm>
            <a:off x="4276435" y="5008260"/>
            <a:ext cx="20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Teorema di </a:t>
            </a:r>
            <a:r>
              <a:rPr lang="it-IT" i="1" dirty="0" err="1"/>
              <a:t>Bayes</a:t>
            </a:r>
            <a:endParaRPr lang="it-IT" i="1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1687033-3D8A-CA8F-4D2C-0F4A63B8AF4F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127567" y="4449128"/>
            <a:ext cx="595252" cy="60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AB792C-39E7-8B6B-CB76-8C7BA35491B4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583981" y="4449128"/>
            <a:ext cx="543586" cy="60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818DED-2379-787A-CC38-44011B95F597}"/>
              </a:ext>
            </a:extLst>
          </p:cNvPr>
          <p:cNvSpPr txBox="1"/>
          <p:nvPr/>
        </p:nvSpPr>
        <p:spPr>
          <a:xfrm>
            <a:off x="7014562" y="5054426"/>
            <a:ext cx="1138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Aleatoric</a:t>
            </a:r>
          </a:p>
          <a:p>
            <a:pPr algn="ctr"/>
            <a:r>
              <a:rPr lang="it-IT" sz="1600" dirty="0" err="1"/>
              <a:t>uncertainty</a:t>
            </a:r>
            <a:endParaRPr lang="it-IT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C99BE71-4D6F-3C53-FB63-C090FBA57FB3}"/>
              </a:ext>
            </a:extLst>
          </p:cNvPr>
          <p:cNvSpPr txBox="1"/>
          <p:nvPr/>
        </p:nvSpPr>
        <p:spPr>
          <a:xfrm>
            <a:off x="8153400" y="5054426"/>
            <a:ext cx="1138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Epistemic</a:t>
            </a:r>
          </a:p>
          <a:p>
            <a:pPr algn="ctr"/>
            <a:r>
              <a:rPr lang="it-IT" sz="1600" dirty="0" err="1"/>
              <a:t>uncertainty</a:t>
            </a:r>
            <a:endParaRPr lang="it-IT" sz="160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3EA93BD-9099-6313-5B1F-3D939EA7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30"/>
            <a:ext cx="4532790" cy="2579472"/>
          </a:xfrm>
        </p:spPr>
        <p:txBody>
          <a:bodyPr>
            <a:normAutofit fontScale="92500" lnSpcReduction="20000"/>
          </a:bodyPr>
          <a:lstStyle/>
          <a:p>
            <a:r>
              <a:rPr lang="it-IT" noProof="0" dirty="0"/>
              <a:t>Classificazione di immagini</a:t>
            </a:r>
          </a:p>
          <a:p>
            <a:r>
              <a:rPr lang="it-IT" noProof="0" dirty="0"/>
              <a:t>Dataset: MNIST</a:t>
            </a:r>
          </a:p>
          <a:p>
            <a:r>
              <a:rPr lang="it-IT" noProof="0" dirty="0"/>
              <a:t>Architettura della rete:</a:t>
            </a:r>
          </a:p>
          <a:p>
            <a:pPr lvl="1"/>
            <a:r>
              <a:rPr lang="it-IT" noProof="0" dirty="0" err="1"/>
              <a:t>Multilayer</a:t>
            </a:r>
            <a:r>
              <a:rPr lang="it-IT" noProof="0" dirty="0"/>
              <a:t> </a:t>
            </a:r>
            <a:r>
              <a:rPr lang="it-IT" noProof="0" dirty="0" err="1"/>
              <a:t>Perceptron</a:t>
            </a:r>
            <a:r>
              <a:rPr lang="it-IT" noProof="0" dirty="0"/>
              <a:t> (MLP)</a:t>
            </a:r>
          </a:p>
          <a:p>
            <a:pPr lvl="1"/>
            <a:r>
              <a:rPr lang="it-IT" noProof="0" dirty="0"/>
              <a:t>Input layer: 784 neuroni</a:t>
            </a:r>
          </a:p>
          <a:p>
            <a:pPr lvl="1"/>
            <a:r>
              <a:rPr lang="it-IT" noProof="0" dirty="0"/>
              <a:t>Hidden layer: 100 neuroni</a:t>
            </a:r>
          </a:p>
          <a:p>
            <a:pPr lvl="1"/>
            <a:r>
              <a:rPr lang="it-IT" noProof="0" dirty="0"/>
              <a:t>Output layer: 10 neuroni</a:t>
            </a:r>
          </a:p>
          <a:p>
            <a:pPr lvl="1"/>
            <a:endParaRPr lang="it-IT" u="sng" noProof="0" dirty="0"/>
          </a:p>
        </p:txBody>
      </p:sp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F746079-0832-5C1B-1B07-74173851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55" y="4020035"/>
            <a:ext cx="2373025" cy="1627107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AF2EEA4-E605-42F9-244C-13CBF5A0AC7B}"/>
              </a:ext>
            </a:extLst>
          </p:cNvPr>
          <p:cNvSpPr/>
          <p:nvPr/>
        </p:nvSpPr>
        <p:spPr>
          <a:xfrm>
            <a:off x="4661025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FDC34E0-A66F-47FB-0BAB-183BA5CA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10" y="3916094"/>
            <a:ext cx="1501270" cy="196613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2B90CA4B-71A7-39B1-85A0-7DCEFCA9F7A6}"/>
              </a:ext>
            </a:extLst>
          </p:cNvPr>
          <p:cNvSpPr/>
          <p:nvPr/>
        </p:nvSpPr>
        <p:spPr>
          <a:xfrm>
            <a:off x="7043900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/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1D701-B338-9901-C446-15D64801A02D}"/>
                  </a:ext>
                </a:extLst>
              </p:cNvPr>
              <p:cNvSpPr txBox="1"/>
              <p:nvPr/>
            </p:nvSpPr>
            <p:spPr>
              <a:xfrm>
                <a:off x="9179510" y="4760659"/>
                <a:ext cx="1577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dirty="0"/>
                  <a:t>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1D701-B338-9901-C446-15D64801A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10" y="4760659"/>
                <a:ext cx="1577548" cy="276999"/>
              </a:xfrm>
              <a:prstGeom prst="rect">
                <a:avLst/>
              </a:prstGeom>
              <a:blipFill>
                <a:blip r:embed="rId5"/>
                <a:stretch>
                  <a:fillRect l="-5405" t="-28889" r="-8880" b="-5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5A2F315-DB53-8EA7-CD9B-AFD03AD3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7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6" y="174215"/>
            <a:ext cx="5458503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Classificazione con incertezza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20797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Predizione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03827" y="2791895"/>
            <a:ext cx="1365928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Sconosciuto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/>
              <a:t>Quando l’incertezza supera una certa soglia il sistema dichiara di non sapere la classe.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6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Come definire la soglia?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possibile scelta è un’approssimazione lineare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4215C86-4FC2-48B4-42A0-A97165A3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C0F4-63BC-E681-DCC3-C802238D9D20}"/>
              </a:ext>
            </a:extLst>
          </p:cNvPr>
          <p:cNvSpPr txBox="1"/>
          <p:nvPr/>
        </p:nvSpPr>
        <p:spPr>
          <a:xfrm>
            <a:off x="8255487" y="3715980"/>
            <a:ext cx="328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L’accuracy diventa: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3FAB991-B292-33EC-A047-32710EDF4A20}"/>
                  </a:ext>
                </a:extLst>
              </p:cNvPr>
              <p:cNvSpPr txBox="1"/>
              <p:nvPr/>
            </p:nvSpPr>
            <p:spPr>
              <a:xfrm>
                <a:off x="8484949" y="4193434"/>
                <a:ext cx="3470565" cy="501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𝑎𝑐𝑐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𝑐𝑙𝑎𝑠𝑠𝑖𝑓𝑖𝑐𝑎𝑧𝑖𝑜𝑛𝑖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𝑐𝑜𝑟𝑟𝑒𝑡𝑡𝑒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𝑠𝑐𝑜𝑛𝑜𝑠𝑐𝑖𝑢𝑡𝑖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3FAB991-B292-33EC-A047-32710EDF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49" y="4193434"/>
                <a:ext cx="3470565" cy="501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9" grpId="0"/>
      <p:bldP spid="46" grpId="0"/>
      <p:bldP spid="47" grpId="0"/>
      <p:bldP spid="48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Aleatoric </a:t>
            </a:r>
            <a:r>
              <a:rPr lang="it-IT" sz="3500" noProof="0" dirty="0" err="1"/>
              <a:t>uncertainty</a:t>
            </a:r>
            <a:endParaRPr lang="it-IT" sz="3500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1" y="2645985"/>
            <a:ext cx="4060704" cy="3337565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2" y="2606887"/>
            <a:ext cx="4060705" cy="3413553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9E4606-D8E4-B8DD-8006-A474BA7B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Epistemic </a:t>
            </a:r>
            <a:r>
              <a:rPr lang="it-IT" sz="3500" noProof="0" dirty="0" err="1"/>
              <a:t>uncertainty</a:t>
            </a:r>
            <a:endParaRPr lang="it-IT" sz="35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2526031"/>
            <a:ext cx="4146706" cy="3408251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43" y="2526031"/>
            <a:ext cx="4054398" cy="3408251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8843FF-5B44-3855-96FA-97E49D0C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7480</TotalTime>
  <Words>729</Words>
  <Application>Microsoft Office PowerPoint</Application>
  <PresentationFormat>Widescreen</PresentationFormat>
  <Paragraphs>192</Paragraphs>
  <Slides>30</Slides>
  <Notes>0</Notes>
  <HiddenSlides>4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CMR10</vt:lpstr>
      <vt:lpstr>F34</vt:lpstr>
      <vt:lpstr>Rubik</vt:lpstr>
      <vt:lpstr>Rubik Light</vt:lpstr>
      <vt:lpstr>Tema di Office</vt:lpstr>
      <vt:lpstr>Acrobat Document</vt:lpstr>
      <vt:lpstr>Evaluating the Robustness of Bayesian Neural Networks By Exploiting Uncertainty Estimation</vt:lpstr>
      <vt:lpstr>Introduzione</vt:lpstr>
      <vt:lpstr>Obiettivi</vt:lpstr>
      <vt:lpstr>Reti neurali</vt:lpstr>
      <vt:lpstr>Reti neurali bayesiane</vt:lpstr>
      <vt:lpstr>Caso di studio</vt:lpstr>
      <vt:lpstr>Classificazione con incertezza</vt:lpstr>
      <vt:lpstr>Aleatoric uncertainty</vt:lpstr>
      <vt:lpstr>Epistemic uncertainty</vt:lpstr>
      <vt:lpstr>Standard deviation</vt:lpstr>
      <vt:lpstr>Uncertainty penalization</vt:lpstr>
      <vt:lpstr>Alterazioni</vt:lpstr>
      <vt:lpstr>Robustezza: intuizione</vt:lpstr>
      <vt:lpstr>Robustezza: definizione</vt:lpstr>
      <vt:lpstr>Robustezza contro l’indecisione</vt:lpstr>
      <vt:lpstr>Si possono combinare le due metriche?</vt:lpstr>
      <vt:lpstr>Effectiveness</vt:lpstr>
      <vt:lpstr>Robustezza aumentata</vt:lpstr>
      <vt:lpstr>Robustezza a rumore gaussiano</vt:lpstr>
      <vt:lpstr>Robustezza a rumore gaussiano</vt:lpstr>
      <vt:lpstr>Robustezza a rumore gaussiano</vt:lpstr>
      <vt:lpstr>Robustezza a rumore gaussiano</vt:lpstr>
      <vt:lpstr>Robustezza a rumore gaussiano</vt:lpstr>
      <vt:lpstr>Robustezza a traslazione verticale</vt:lpstr>
      <vt:lpstr>Robustezza a traslazione verticale</vt:lpstr>
      <vt:lpstr>Robustezza a traslazione verticale</vt:lpstr>
      <vt:lpstr>Robustezza a traslazione verticale</vt:lpstr>
      <vt:lpstr>Robustezza a traslazione verticale</vt:lpstr>
      <vt:lpstr>Conclusioni</vt:lpstr>
      <vt:lpstr>Evaluating the Robustness of Bayesian Neural Networks By Exploiting Uncertainty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266</cp:revision>
  <dcterms:created xsi:type="dcterms:W3CDTF">2018-11-28T11:02:36Z</dcterms:created>
  <dcterms:modified xsi:type="dcterms:W3CDTF">2023-10-10T11:15:54Z</dcterms:modified>
</cp:coreProperties>
</file>